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661150" cy="11880850"/>
  <p:notesSz cx="6858000" cy="9144000"/>
  <p:defaultTextStyle>
    <a:defPPr>
      <a:defRPr lang="ru-RU"/>
    </a:defPPr>
    <a:lvl1pPr marL="0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4916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89832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34747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79663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24579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69495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14409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59326" algn="l" defTabSz="8898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-2640" y="-120"/>
      </p:cViewPr>
      <p:guideLst>
        <p:guide orient="horz" pos="3742"/>
        <p:guide pos="20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5E8CE-2B50-4751-9F28-F2E1A76AC193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66975" y="685800"/>
            <a:ext cx="1924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F41AE-4EC6-41B7-8D56-6F6867BEB7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8158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466975" y="685800"/>
            <a:ext cx="19240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F41AE-4EC6-41B7-8D56-6F6867BEB77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449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2644" y="1944394"/>
            <a:ext cx="4995863" cy="4136296"/>
          </a:xfrm>
        </p:spPr>
        <p:txBody>
          <a:bodyPr anchor="b"/>
          <a:lstStyle>
            <a:lvl1pPr algn="ctr">
              <a:defRPr sz="5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2644" y="6240200"/>
            <a:ext cx="4995863" cy="2868453"/>
          </a:xfrm>
        </p:spPr>
        <p:txBody>
          <a:bodyPr/>
          <a:lstStyle>
            <a:lvl1pPr marL="0" indent="0" algn="ctr">
              <a:buNone/>
              <a:defRPr sz="2300"/>
            </a:lvl1pPr>
            <a:lvl2pPr marL="444916" indent="0" algn="ctr">
              <a:buNone/>
              <a:defRPr sz="1900"/>
            </a:lvl2pPr>
            <a:lvl3pPr marL="889832" indent="0" algn="ctr">
              <a:buNone/>
              <a:defRPr sz="1800"/>
            </a:lvl3pPr>
            <a:lvl4pPr marL="1334747" indent="0" algn="ctr">
              <a:buNone/>
              <a:defRPr sz="1600"/>
            </a:lvl4pPr>
            <a:lvl5pPr marL="1779663" indent="0" algn="ctr">
              <a:buNone/>
              <a:defRPr sz="1600"/>
            </a:lvl5pPr>
            <a:lvl6pPr marL="2224579" indent="0" algn="ctr">
              <a:buNone/>
              <a:defRPr sz="1600"/>
            </a:lvl6pPr>
            <a:lvl7pPr marL="2669495" indent="0" algn="ctr">
              <a:buNone/>
              <a:defRPr sz="1600"/>
            </a:lvl7pPr>
            <a:lvl8pPr marL="3114409" indent="0" algn="ctr">
              <a:buNone/>
              <a:defRPr sz="1600"/>
            </a:lvl8pPr>
            <a:lvl9pPr marL="3559326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474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238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766886" y="632547"/>
            <a:ext cx="1436310" cy="1006847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954" y="632547"/>
            <a:ext cx="4225667" cy="1006847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362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674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485" y="2961967"/>
            <a:ext cx="5745242" cy="4942103"/>
          </a:xfrm>
        </p:spPr>
        <p:txBody>
          <a:bodyPr anchor="b"/>
          <a:lstStyle>
            <a:lvl1pPr>
              <a:defRPr sz="5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485" y="7950821"/>
            <a:ext cx="5745242" cy="2598935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4449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8898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347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7796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24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6694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144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5593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852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955" y="3162729"/>
            <a:ext cx="2830989" cy="75382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72207" y="3162729"/>
            <a:ext cx="2830989" cy="75382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730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822" y="632546"/>
            <a:ext cx="5745242" cy="229641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8822" y="2912461"/>
            <a:ext cx="2817978" cy="142735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4916" indent="0">
              <a:buNone/>
              <a:defRPr sz="1900" b="1"/>
            </a:lvl2pPr>
            <a:lvl3pPr marL="889832" indent="0">
              <a:buNone/>
              <a:defRPr sz="1800" b="1"/>
            </a:lvl3pPr>
            <a:lvl4pPr marL="1334747" indent="0">
              <a:buNone/>
              <a:defRPr sz="1600" b="1"/>
            </a:lvl4pPr>
            <a:lvl5pPr marL="1779663" indent="0">
              <a:buNone/>
              <a:defRPr sz="1600" b="1"/>
            </a:lvl5pPr>
            <a:lvl6pPr marL="2224579" indent="0">
              <a:buNone/>
              <a:defRPr sz="1600" b="1"/>
            </a:lvl6pPr>
            <a:lvl7pPr marL="2669495" indent="0">
              <a:buNone/>
              <a:defRPr sz="1600" b="1"/>
            </a:lvl7pPr>
            <a:lvl8pPr marL="3114409" indent="0">
              <a:buNone/>
              <a:defRPr sz="1600" b="1"/>
            </a:lvl8pPr>
            <a:lvl9pPr marL="35593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8822" y="4339813"/>
            <a:ext cx="2817978" cy="6383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372208" y="2912461"/>
            <a:ext cx="2831857" cy="142735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4916" indent="0">
              <a:buNone/>
              <a:defRPr sz="1900" b="1"/>
            </a:lvl2pPr>
            <a:lvl3pPr marL="889832" indent="0">
              <a:buNone/>
              <a:defRPr sz="1800" b="1"/>
            </a:lvl3pPr>
            <a:lvl4pPr marL="1334747" indent="0">
              <a:buNone/>
              <a:defRPr sz="1600" b="1"/>
            </a:lvl4pPr>
            <a:lvl5pPr marL="1779663" indent="0">
              <a:buNone/>
              <a:defRPr sz="1600" b="1"/>
            </a:lvl5pPr>
            <a:lvl6pPr marL="2224579" indent="0">
              <a:buNone/>
              <a:defRPr sz="1600" b="1"/>
            </a:lvl6pPr>
            <a:lvl7pPr marL="2669495" indent="0">
              <a:buNone/>
              <a:defRPr sz="1600" b="1"/>
            </a:lvl7pPr>
            <a:lvl8pPr marL="3114409" indent="0">
              <a:buNone/>
              <a:defRPr sz="1600" b="1"/>
            </a:lvl8pPr>
            <a:lvl9pPr marL="35593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372208" y="4339813"/>
            <a:ext cx="2831857" cy="6383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853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335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808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823" y="792058"/>
            <a:ext cx="2148394" cy="2772200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1857" y="1710624"/>
            <a:ext cx="3372207" cy="8443104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8823" y="3564258"/>
            <a:ext cx="2148394" cy="6603223"/>
          </a:xfrm>
        </p:spPr>
        <p:txBody>
          <a:bodyPr/>
          <a:lstStyle>
            <a:lvl1pPr marL="0" indent="0">
              <a:buNone/>
              <a:defRPr sz="1600"/>
            </a:lvl1pPr>
            <a:lvl2pPr marL="444916" indent="0">
              <a:buNone/>
              <a:defRPr sz="1400"/>
            </a:lvl2pPr>
            <a:lvl3pPr marL="889832" indent="0">
              <a:buNone/>
              <a:defRPr sz="1200"/>
            </a:lvl3pPr>
            <a:lvl4pPr marL="1334747" indent="0">
              <a:buNone/>
              <a:defRPr sz="1000"/>
            </a:lvl4pPr>
            <a:lvl5pPr marL="1779663" indent="0">
              <a:buNone/>
              <a:defRPr sz="1000"/>
            </a:lvl5pPr>
            <a:lvl6pPr marL="2224579" indent="0">
              <a:buNone/>
              <a:defRPr sz="1000"/>
            </a:lvl6pPr>
            <a:lvl7pPr marL="2669495" indent="0">
              <a:buNone/>
              <a:defRPr sz="1000"/>
            </a:lvl7pPr>
            <a:lvl8pPr marL="3114409" indent="0">
              <a:buNone/>
              <a:defRPr sz="1000"/>
            </a:lvl8pPr>
            <a:lvl9pPr marL="355932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4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823" y="792058"/>
            <a:ext cx="2148394" cy="2772200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831857" y="1710624"/>
            <a:ext cx="3372207" cy="8443104"/>
          </a:xfrm>
        </p:spPr>
        <p:txBody>
          <a:bodyPr/>
          <a:lstStyle>
            <a:lvl1pPr marL="0" indent="0">
              <a:buNone/>
              <a:defRPr sz="3100"/>
            </a:lvl1pPr>
            <a:lvl2pPr marL="444916" indent="0">
              <a:buNone/>
              <a:defRPr sz="2700"/>
            </a:lvl2pPr>
            <a:lvl3pPr marL="889832" indent="0">
              <a:buNone/>
              <a:defRPr sz="2300"/>
            </a:lvl3pPr>
            <a:lvl4pPr marL="1334747" indent="0">
              <a:buNone/>
              <a:defRPr sz="1900"/>
            </a:lvl4pPr>
            <a:lvl5pPr marL="1779663" indent="0">
              <a:buNone/>
              <a:defRPr sz="1900"/>
            </a:lvl5pPr>
            <a:lvl6pPr marL="2224579" indent="0">
              <a:buNone/>
              <a:defRPr sz="1900"/>
            </a:lvl6pPr>
            <a:lvl7pPr marL="2669495" indent="0">
              <a:buNone/>
              <a:defRPr sz="1900"/>
            </a:lvl7pPr>
            <a:lvl8pPr marL="3114409" indent="0">
              <a:buNone/>
              <a:defRPr sz="1900"/>
            </a:lvl8pPr>
            <a:lvl9pPr marL="3559326" indent="0">
              <a:buNone/>
              <a:defRPr sz="1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8823" y="3564258"/>
            <a:ext cx="2148394" cy="6603223"/>
          </a:xfrm>
        </p:spPr>
        <p:txBody>
          <a:bodyPr/>
          <a:lstStyle>
            <a:lvl1pPr marL="0" indent="0">
              <a:buNone/>
              <a:defRPr sz="1600"/>
            </a:lvl1pPr>
            <a:lvl2pPr marL="444916" indent="0">
              <a:buNone/>
              <a:defRPr sz="1400"/>
            </a:lvl2pPr>
            <a:lvl3pPr marL="889832" indent="0">
              <a:buNone/>
              <a:defRPr sz="1200"/>
            </a:lvl3pPr>
            <a:lvl4pPr marL="1334747" indent="0">
              <a:buNone/>
              <a:defRPr sz="1000"/>
            </a:lvl4pPr>
            <a:lvl5pPr marL="1779663" indent="0">
              <a:buNone/>
              <a:defRPr sz="1000"/>
            </a:lvl5pPr>
            <a:lvl6pPr marL="2224579" indent="0">
              <a:buNone/>
              <a:defRPr sz="1000"/>
            </a:lvl6pPr>
            <a:lvl7pPr marL="2669495" indent="0">
              <a:buNone/>
              <a:defRPr sz="1000"/>
            </a:lvl7pPr>
            <a:lvl8pPr marL="3114409" indent="0">
              <a:buNone/>
              <a:defRPr sz="1000"/>
            </a:lvl8pPr>
            <a:lvl9pPr marL="355932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09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55" y="632546"/>
            <a:ext cx="5745242" cy="2296414"/>
          </a:xfrm>
          <a:prstGeom prst="rect">
            <a:avLst/>
          </a:prstGeom>
        </p:spPr>
        <p:txBody>
          <a:bodyPr vert="horz" lIns="88983" tIns="44492" rIns="88983" bIns="4449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55" y="3162729"/>
            <a:ext cx="5745242" cy="7538289"/>
          </a:xfrm>
          <a:prstGeom prst="rect">
            <a:avLst/>
          </a:prstGeom>
        </p:spPr>
        <p:txBody>
          <a:bodyPr vert="horz" lIns="88983" tIns="44492" rIns="88983" bIns="4449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956" y="11011788"/>
            <a:ext cx="1498759" cy="632546"/>
          </a:xfrm>
          <a:prstGeom prst="rect">
            <a:avLst/>
          </a:prstGeom>
        </p:spPr>
        <p:txBody>
          <a:bodyPr vert="horz" lIns="88983" tIns="44492" rIns="88983" bIns="4449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8A5-6C89-447E-B143-8B857C721EDB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06507" y="11011788"/>
            <a:ext cx="2248138" cy="632546"/>
          </a:xfrm>
          <a:prstGeom prst="rect">
            <a:avLst/>
          </a:prstGeom>
        </p:spPr>
        <p:txBody>
          <a:bodyPr vert="horz" lIns="88983" tIns="44492" rIns="88983" bIns="4449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704438" y="11011788"/>
            <a:ext cx="1498759" cy="632546"/>
          </a:xfrm>
          <a:prstGeom prst="rect">
            <a:avLst/>
          </a:prstGeom>
        </p:spPr>
        <p:txBody>
          <a:bodyPr vert="horz" lIns="88983" tIns="44492" rIns="88983" bIns="4449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0CD5-B6EC-46F5-8C7D-D6AE278313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678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889832" rtl="0" eaLnBrk="1" latinLnBrk="0" hangingPunct="1">
        <a:lnSpc>
          <a:spcPct val="90000"/>
        </a:lnSpc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2457" indent="-222457" algn="l" defTabSz="889832" rtl="0" eaLnBrk="1" latinLnBrk="0" hangingPunct="1">
        <a:lnSpc>
          <a:spcPct val="90000"/>
        </a:lnSpc>
        <a:spcBef>
          <a:spcPts val="97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67373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12290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206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02120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47036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91952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36869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81784" indent="-222457" algn="l" defTabSz="889832" rtl="0" eaLnBrk="1" latinLnBrk="0" hangingPunct="1">
        <a:lnSpc>
          <a:spcPct val="90000"/>
        </a:lnSpc>
        <a:spcBef>
          <a:spcPts val="48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916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9832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4747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79663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4579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9495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4409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59326" algn="l" defTabSz="8898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82024" y="10805568"/>
            <a:ext cx="3497104" cy="666021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"/>
            <a:ext cx="6661150" cy="11880848"/>
          </a:xfrm>
          <a:prstGeom prst="rect">
            <a:avLst/>
          </a:prstGeom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3735225" y="309957"/>
            <a:ext cx="2661347" cy="274519"/>
          </a:xfrm>
          <a:prstGeom prst="rect">
            <a:avLst/>
          </a:prstGeom>
        </p:spPr>
        <p:txBody>
          <a:bodyPr wrap="square" lIns="88983" tIns="44492" rIns="88983" bIns="44492">
            <a:spAutoFit/>
          </a:bodyPr>
          <a:lstStyle/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87518" y="1450699"/>
            <a:ext cx="2334810" cy="12901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88983" tIns="44492" rIns="88983" bIns="44492">
            <a:spAutoFit/>
          </a:bodyPr>
          <a:lstStyle/>
          <a:p>
            <a:pPr marL="166843" indent="-166843" algn="just">
              <a:buFontTx/>
              <a:buChar char="-"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66843" indent="-166843" algn="just">
              <a:buFontTx/>
              <a:buChar char="-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2289" y="1221313"/>
            <a:ext cx="6396572" cy="9789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20000"/>
              </a:lnSpc>
              <a:spcAft>
                <a:spcPts val="0"/>
              </a:spcAft>
            </a:pP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Информация о предоставлении компенсации </a:t>
            </a:r>
            <a:r>
              <a:rPr lang="ru-RU" sz="1400" b="1" dirty="0">
                <a:latin typeface="Times New Roman" pitchFamily="18" charset="0"/>
                <a:ea typeface="Lucida Sans Unicode"/>
                <a:cs typeface="Times New Roman" pitchFamily="18" charset="0"/>
              </a:rPr>
              <a:t>расходов граждан на оплату жилого помещения и коммунальных услуг.</a:t>
            </a:r>
            <a:endParaRPr lang="ru-RU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450215"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1400" kern="1400" dirty="0">
                <a:latin typeface="Times New Roman" pitchFamily="18" charset="0"/>
                <a:ea typeface="Times New Roman"/>
                <a:cs typeface="Times New Roman" pitchFamily="18" charset="0"/>
              </a:rPr>
              <a:t>До 01.01.2017  меры социальной поддержки льготным категориям граждан предоставлялись в форме </a:t>
            </a:r>
            <a:r>
              <a:rPr lang="ru-RU" sz="1400" kern="1400" dirty="0">
                <a:latin typeface="Times New Roman" pitchFamily="18" charset="0"/>
                <a:ea typeface="Calibri"/>
                <a:cs typeface="Times New Roman" pitchFamily="18" charset="0"/>
              </a:rPr>
              <a:t>ежемесячной денежной выплаты на оплату жилого помещения и коммунальных услуг (ЕДВ ЖКУ), расчет которой производился от регионального стандарта стоимости жилищно-коммунальных услуг. </a:t>
            </a:r>
            <a:endParaRPr lang="ru-RU" sz="1400" b="1" kern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29.06.2015 принят Федеральный закон  № 176-ФЗ «О внесении изменений в Жилищный кодекс Российской Федерации и отдельные законодательные акты Российской Федерации». С июля 2015 года льготным категориям граждан гарантируется компенсация расходов на оплату жилого помещения и коммунальных услуг. </a:t>
            </a: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Во исполнение федерального законодательства 26.12.2016  принят закон Самарской области от 26.12.2016 № 143 - ГД  «О мерах социальной поддержки по оплате жилого помещения и коммунальных услуг, предоставляемых отдельным категориям граждан, проживающих в Самарской области».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Lucida Sans Unicode"/>
                <a:cs typeface="Times New Roman" pitchFamily="18" charset="0"/>
              </a:rPr>
              <a:t>Законом предусмотрена замена ЕДВ ЖКУ на компенсацию расходов граждан на оплату жилого помещения и коммунальных услуг.</a:t>
            </a:r>
            <a:endParaRPr lang="ru-RU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Lucida Sans Unicode"/>
                <a:cs typeface="Times New Roman" pitchFamily="18" charset="0"/>
              </a:rPr>
              <a:t>Расчет компенсации </a:t>
            </a: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будет</a:t>
            </a:r>
            <a:r>
              <a:rPr lang="ru-RU" sz="1400" dirty="0">
                <a:latin typeface="Times New Roman" pitchFamily="18" charset="0"/>
                <a:ea typeface="Lucida Sans Unicode"/>
                <a:cs typeface="Times New Roman" pitchFamily="18" charset="0"/>
              </a:rPr>
              <a:t> производиться индивидуально из фактических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расходов граждан </a:t>
            </a: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с учетом: </a:t>
            </a:r>
            <a:endParaRPr lang="ru-RU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- занимаемой площади; </a:t>
            </a:r>
            <a:endParaRPr lang="ru-RU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- состава семьи; </a:t>
            </a:r>
            <a:endParaRPr lang="ru-RU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1400" dirty="0">
                <a:latin typeface="Times New Roman" pitchFamily="18" charset="0"/>
                <a:ea typeface="Lucida Sans Unicode"/>
                <a:cs typeface="Times New Roman" pitchFamily="18" charset="0"/>
              </a:rPr>
              <a:t>наличия приборов учета</a:t>
            </a: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-  установленных нормативов потребления коммунальных услуг;</a:t>
            </a:r>
            <a:endParaRPr lang="ru-RU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 - наличия задолженности и т.д</a:t>
            </a:r>
            <a:r>
              <a:rPr lang="ru-RU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</a:rPr>
              <a:t>Назначение компенсации гражданам осуществляется на основании сведений о начисленных и оплаченных платежах, полученных от поставщиков услуг без заявлений граждан в автоматизированном режиме. 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</a:rPr>
              <a:t>Обращаем внимание, что гражданам, имеющим задолженность по оплате ЖКУ, компенсация не выплачивается.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</a:rPr>
              <a:t>Основными причинами невыплаты компенсации являются:  задолженность гражданина по оплате жилищно-коммунальных услуг или отсутствие информации от поставщиков жилищно-коммунальных услуг.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</a:rPr>
              <a:t>Граждане, не получившие компенсацию, за разъяснением могут обратиться лично или по телефону «горячей линии» в управления социальной защиты населения по месту жительства</a:t>
            </a:r>
            <a:r>
              <a:rPr lang="ru-RU" sz="1400" dirty="0" smtClean="0">
                <a:latin typeface="Times New Roman"/>
                <a:ea typeface="Calibri"/>
              </a:rPr>
              <a:t>.</a:t>
            </a:r>
            <a:endParaRPr lang="ru-RU" sz="14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6296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1336</TotalTime>
  <Words>16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 организации предоставления отдельных видов социальных выплат жителям  Самарской области (ежегодные денежные  выплаты к Пасхе,   детям войны, почетным донорам)»</dc:title>
  <dc:creator>Сафронова Евгения Александровна</dc:creator>
  <cp:lastModifiedBy>user</cp:lastModifiedBy>
  <cp:revision>63</cp:revision>
  <cp:lastPrinted>2017-02-16T10:43:34Z</cp:lastPrinted>
  <dcterms:created xsi:type="dcterms:W3CDTF">2016-03-31T11:50:53Z</dcterms:created>
  <dcterms:modified xsi:type="dcterms:W3CDTF">2018-11-29T09:15:30Z</dcterms:modified>
</cp:coreProperties>
</file>